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2"/>
  </p:notesMasterIdLst>
  <p:handoutMasterIdLst>
    <p:handoutMasterId r:id="rId23"/>
  </p:handoutMasterIdLst>
  <p:sldIdLst>
    <p:sldId id="271" r:id="rId2"/>
    <p:sldId id="267" r:id="rId3"/>
    <p:sldId id="284" r:id="rId4"/>
    <p:sldId id="272" r:id="rId5"/>
    <p:sldId id="268" r:id="rId6"/>
    <p:sldId id="273" r:id="rId7"/>
    <p:sldId id="276" r:id="rId8"/>
    <p:sldId id="285" r:id="rId9"/>
    <p:sldId id="274" r:id="rId10"/>
    <p:sldId id="259" r:id="rId11"/>
    <p:sldId id="279" r:id="rId12"/>
    <p:sldId id="278" r:id="rId13"/>
    <p:sldId id="290" r:id="rId14"/>
    <p:sldId id="269" r:id="rId15"/>
    <p:sldId id="266" r:id="rId16"/>
    <p:sldId id="264" r:id="rId17"/>
    <p:sldId id="281" r:id="rId18"/>
    <p:sldId id="282" r:id="rId19"/>
    <p:sldId id="258" r:id="rId20"/>
    <p:sldId id="288" r:id="rId21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88" autoAdjust="0"/>
    <p:restoredTop sz="94574" autoAdjust="0"/>
  </p:normalViewPr>
  <p:slideViewPr>
    <p:cSldViewPr>
      <p:cViewPr varScale="1">
        <p:scale>
          <a:sx n="63" d="100"/>
          <a:sy n="63" d="100"/>
        </p:scale>
        <p:origin x="-1596" y="-11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18" y="2898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51" d="100"/>
          <a:sy n="51" d="100"/>
        </p:scale>
        <p:origin x="-2994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6CACD3-58BE-4F32-8F8F-D506E1114D62}" type="datetimeFigureOut">
              <a:rPr lang="zh-CN" altLang="en-US" smtClean="0"/>
              <a:t>2020/3/17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CF2B63-D5BA-465D-9930-8F0D6D4DD95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711162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4CB2E3-AECF-4F80-9817-6E360823A923}" type="datetimeFigureOut">
              <a:rPr lang="zh-CN" altLang="en-US" smtClean="0"/>
              <a:t>2020/3/17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3E1ABF-7CE0-4B18-8638-FE69815FBBC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11808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3E1ABF-7CE0-4B18-8638-FE69815FBBCD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85989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圆角矩形 14"/>
          <p:cNvSpPr/>
          <p:nvPr/>
        </p:nvSpPr>
        <p:spPr>
          <a:xfrm>
            <a:off x="304800" y="329184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0" name="圆角矩形 9"/>
          <p:cNvSpPr/>
          <p:nvPr/>
        </p:nvSpPr>
        <p:spPr>
          <a:xfrm>
            <a:off x="418596" y="434162"/>
            <a:ext cx="8306809" cy="3108960"/>
          </a:xfrm>
          <a:prstGeom prst="roundRect">
            <a:avLst>
              <a:gd name="adj" fmla="val 4578"/>
            </a:avLst>
          </a:prstGeom>
          <a:gradFill rotWithShape="1">
            <a:gsLst>
              <a:gs pos="0">
                <a:schemeClr val="bg1">
                  <a:tint val="75000"/>
                  <a:satMod val="150000"/>
                </a:schemeClr>
              </a:gs>
              <a:gs pos="55000">
                <a:schemeClr val="bg1">
                  <a:shade val="75000"/>
                  <a:satMod val="100000"/>
                </a:schemeClr>
              </a:gs>
              <a:gs pos="100000">
                <a:schemeClr val="bg1">
                  <a:shade val="35000"/>
                  <a:satMod val="100000"/>
                </a:schemeClr>
              </a:gs>
            </a:gsLst>
            <a:path path="circle">
              <a:fillToRect l="50000" t="175000" r="50000" b="-75000"/>
            </a:path>
          </a:gra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5" name="标题 4"/>
          <p:cNvSpPr>
            <a:spLocks noGrp="1"/>
          </p:cNvSpPr>
          <p:nvPr>
            <p:ph type="ctrTitle"/>
          </p:nvPr>
        </p:nvSpPr>
        <p:spPr>
          <a:xfrm>
            <a:off x="722376" y="1820206"/>
            <a:ext cx="7772400" cy="1828800"/>
          </a:xfrm>
        </p:spPr>
        <p:txBody>
          <a:bodyPr lIns="45720" rIns="45720" bIns="45720"/>
          <a:lstStyle>
            <a:lvl1pPr algn="r">
              <a:defRPr sz="4500" b="1">
                <a:solidFill>
                  <a:schemeClr val="accent1">
                    <a:tint val="88000"/>
                    <a:satMod val="150000"/>
                  </a:schemeClr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</a:defRPr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20" name="副标题 19"/>
          <p:cNvSpPr>
            <a:spLocks noGrp="1"/>
          </p:cNvSpPr>
          <p:nvPr>
            <p:ph type="subTitle" idx="1"/>
          </p:nvPr>
        </p:nvSpPr>
        <p:spPr>
          <a:xfrm>
            <a:off x="722376" y="3685032"/>
            <a:ext cx="7772400" cy="914400"/>
          </a:xfrm>
        </p:spPr>
        <p:txBody>
          <a:bodyPr lIns="182880" tIns="0"/>
          <a:lstStyle>
            <a:lvl1pPr marL="36576" indent="0" algn="r">
              <a:spcBef>
                <a:spcPts val="0"/>
              </a:spcBef>
              <a:buNone/>
              <a:defRPr sz="2000">
                <a:solidFill>
                  <a:schemeClr val="bg2">
                    <a:shade val="25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zh-CN" altLang="en-US" smtClean="0"/>
              <a:t>单击此处编辑母版副标题样式</a:t>
            </a:r>
            <a:endParaRPr kumimoji="0" lang="en-US"/>
          </a:p>
        </p:txBody>
      </p:sp>
      <p:sp>
        <p:nvSpPr>
          <p:cNvPr id="19" name="日期占位符 18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A6F866E3-C842-4AEC-B3FD-DF2829AE3C05}" type="datetime1">
              <a:rPr lang="zh-CN" altLang="en-US" smtClean="0"/>
              <a:t>2020/3/17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zh-CN" altLang="en-US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492B0FF1-9764-4C35-BB18-930C4F0E83D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2920" y="4983480"/>
            <a:ext cx="8183880" cy="1051560"/>
          </a:xfrm>
        </p:spPr>
        <p:txBody>
          <a:bodyPr/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502920" y="530352"/>
            <a:ext cx="8183880" cy="4187952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25208D1-FC7E-4E36-8D59-10B520EE6469}" type="datetime1">
              <a:rPr lang="zh-CN" altLang="en-US" smtClean="0"/>
              <a:t>2020/3/17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492B0FF1-9764-4C35-BB18-930C4F0E83D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533404"/>
            <a:ext cx="1981200" cy="5257799"/>
          </a:xfrm>
        </p:spPr>
        <p:txBody>
          <a:bodyPr vert="eaVert"/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533400" y="533402"/>
            <a:ext cx="5943600" cy="525780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2F986AE6-E5A2-48B5-A916-D77D3110D427}" type="datetime1">
              <a:rPr lang="zh-CN" altLang="en-US" smtClean="0"/>
              <a:t>2020/3/17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492B0FF1-9764-4C35-BB18-930C4F0E83D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2920" y="4983480"/>
            <a:ext cx="8183880" cy="1051560"/>
          </a:xfrm>
        </p:spPr>
        <p:txBody>
          <a:bodyPr/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2920" y="530352"/>
            <a:ext cx="8183880" cy="4187952"/>
          </a:xfrm>
        </p:spPr>
        <p:txBody>
          <a:bodyPr/>
          <a:lstStyle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C898220E-20A1-4440-9418-B3ADACB91CCF}" type="datetime1">
              <a:rPr lang="zh-CN" altLang="en-US" smtClean="0"/>
              <a:t>2020/3/17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492B0FF1-9764-4C35-BB18-930C4F0E83D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圆角矩形 13"/>
          <p:cNvSpPr/>
          <p:nvPr/>
        </p:nvSpPr>
        <p:spPr>
          <a:xfrm>
            <a:off x="304800" y="329184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1" name="圆角矩形 10"/>
          <p:cNvSpPr/>
          <p:nvPr/>
        </p:nvSpPr>
        <p:spPr>
          <a:xfrm>
            <a:off x="418596" y="434162"/>
            <a:ext cx="8306809" cy="4341329"/>
          </a:xfrm>
          <a:prstGeom prst="roundRect">
            <a:avLst>
              <a:gd name="adj" fmla="val 2127"/>
            </a:avLst>
          </a:prstGeom>
          <a:gradFill rotWithShape="1">
            <a:gsLst>
              <a:gs pos="0">
                <a:schemeClr val="bg1">
                  <a:tint val="75000"/>
                  <a:satMod val="150000"/>
                </a:schemeClr>
              </a:gs>
              <a:gs pos="55000">
                <a:schemeClr val="bg1">
                  <a:shade val="75000"/>
                  <a:satMod val="100000"/>
                </a:schemeClr>
              </a:gs>
              <a:gs pos="100000">
                <a:schemeClr val="bg1">
                  <a:shade val="35000"/>
                  <a:satMod val="100000"/>
                </a:schemeClr>
              </a:gs>
            </a:gsLst>
            <a:path path="circle">
              <a:fillToRect l="50000" t="175000" r="50000" b="-75000"/>
            </a:path>
          </a:gra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8344" y="4928616"/>
            <a:ext cx="8183880" cy="676656"/>
          </a:xfrm>
        </p:spPr>
        <p:txBody>
          <a:bodyPr lIns="91440" bIns="0" anchor="b"/>
          <a:lstStyle>
            <a:lvl1pPr algn="l">
              <a:buNone/>
              <a:defRPr sz="3600" b="0" cap="none" baseline="0">
                <a:solidFill>
                  <a:schemeClr val="bg2">
                    <a:shade val="25000"/>
                  </a:schemeClr>
                </a:solidFill>
                <a:effectLst/>
              </a:defRPr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68344" y="5624484"/>
            <a:ext cx="8183880" cy="420624"/>
          </a:xfrm>
        </p:spPr>
        <p:txBody>
          <a:bodyPr lIns="118872" tIns="0" anchor="t"/>
          <a:lstStyle>
            <a:lvl1pPr marL="0" marR="36576" indent="0" algn="l"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1">
                    <a:shade val="50000"/>
                    <a:satMod val="110000"/>
                  </a:schemeClr>
                </a:solidFill>
                <a:effectLst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00CDDFCF-DB41-419F-95A2-38998C2A5238}" type="datetime1">
              <a:rPr lang="zh-CN" altLang="en-US" smtClean="0"/>
              <a:t>2020/3/17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492B0FF1-9764-4C35-BB18-930C4F0E83D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514352" y="530352"/>
            <a:ext cx="3931920" cy="4389120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755360" y="530352"/>
            <a:ext cx="3931920" cy="4389120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4A99756D-C1AC-4783-B638-CF29167D9FC0}" type="datetime1">
              <a:rPr lang="zh-CN" altLang="en-US" smtClean="0"/>
              <a:t>2020/3/17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492B0FF1-9764-4C35-BB18-930C4F0E83D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2920" y="4983480"/>
            <a:ext cx="8183880" cy="1051560"/>
          </a:xfrm>
        </p:spPr>
        <p:txBody>
          <a:bodyPr anchor="b"/>
          <a:lstStyle>
            <a:lvl1pPr>
              <a:defRPr b="1"/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7224" y="579438"/>
            <a:ext cx="3931920" cy="792162"/>
          </a:xfrm>
        </p:spPr>
        <p:txBody>
          <a:bodyPr lIns="146304" anchor="ctr"/>
          <a:lstStyle>
            <a:lvl1pPr marL="0" indent="0" algn="l">
              <a:buNone/>
              <a:defRPr sz="2400" b="1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3"/>
          </p:nvPr>
        </p:nvSpPr>
        <p:spPr>
          <a:xfrm>
            <a:off x="4652169" y="579438"/>
            <a:ext cx="3931920" cy="792162"/>
          </a:xfrm>
        </p:spPr>
        <p:txBody>
          <a:bodyPr lIns="137160" anchor="ctr"/>
          <a:lstStyle>
            <a:lvl1pPr marL="0" indent="0" algn="l">
              <a:buNone/>
              <a:defRPr sz="2400" b="1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2"/>
          </p:nvPr>
        </p:nvSpPr>
        <p:spPr>
          <a:xfrm>
            <a:off x="607224" y="1447800"/>
            <a:ext cx="3931920" cy="3489960"/>
          </a:xfrm>
        </p:spPr>
        <p:txBody>
          <a:bodyPr anchor="t"/>
          <a:lstStyle>
            <a:lvl1pPr algn="l">
              <a:defRPr sz="2400"/>
            </a:lvl1pPr>
            <a:lvl2pPr algn="l">
              <a:defRPr sz="2000"/>
            </a:lvl2pPr>
            <a:lvl3pPr algn="l">
              <a:defRPr sz="1800"/>
            </a:lvl3pPr>
            <a:lvl4pPr algn="l">
              <a:defRPr sz="1600"/>
            </a:lvl4pPr>
            <a:lvl5pPr algn="l">
              <a:defRPr sz="1600"/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52169" y="1447800"/>
            <a:ext cx="3931920" cy="3489960"/>
          </a:xfrm>
        </p:spPr>
        <p:txBody>
          <a:bodyPr anchor="t"/>
          <a:lstStyle>
            <a:lvl1pPr algn="l">
              <a:defRPr sz="2400"/>
            </a:lvl1pPr>
            <a:lvl2pPr algn="l">
              <a:defRPr sz="2000"/>
            </a:lvl2pPr>
            <a:lvl3pPr algn="l">
              <a:defRPr sz="1800"/>
            </a:lvl3pPr>
            <a:lvl4pPr algn="l">
              <a:defRPr sz="1600"/>
            </a:lvl4pPr>
            <a:lvl5pPr algn="l">
              <a:defRPr sz="1600"/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B1820BDA-1B75-493A-95E8-CDCA821421F4}" type="datetime1">
              <a:rPr lang="zh-CN" altLang="en-US" smtClean="0"/>
              <a:t>2020/3/17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492B0FF1-9764-4C35-BB18-930C4F0E83D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E378FEF2-265C-42E4-B369-8438FF423538}" type="datetime1">
              <a:rPr lang="zh-CN" altLang="en-US" smtClean="0"/>
              <a:t>2020/3/17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492B0FF1-9764-4C35-BB18-930C4F0E83D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304800" y="329184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F621818C-4967-4D86-8E8F-80FF4EA501D3}" type="datetime1">
              <a:rPr lang="zh-CN" altLang="en-US" smtClean="0"/>
              <a:t>2020/3/17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492B0FF1-9764-4C35-BB18-930C4F0E83D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538784" y="533400"/>
            <a:ext cx="2971800" cy="914400"/>
          </a:xfrm>
        </p:spPr>
        <p:txBody>
          <a:bodyPr anchor="b"/>
          <a:lstStyle>
            <a:lvl1pPr algn="l">
              <a:buNone/>
              <a:defRPr sz="2200" b="1">
                <a:solidFill>
                  <a:schemeClr val="accent1"/>
                </a:solidFill>
              </a:defRPr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2"/>
          </p:nvPr>
        </p:nvSpPr>
        <p:spPr>
          <a:xfrm>
            <a:off x="5538847" y="1447802"/>
            <a:ext cx="2971800" cy="4206112"/>
          </a:xfrm>
        </p:spPr>
        <p:txBody>
          <a:bodyPr lIns="91440"/>
          <a:lstStyle>
            <a:lvl1pPr marL="18288" marR="18288" indent="0"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>
              <a:buNone/>
              <a:defRPr sz="1200">
                <a:solidFill>
                  <a:schemeClr val="tx1"/>
                </a:solidFill>
              </a:defRPr>
            </a:lvl2pPr>
            <a:lvl3pPr>
              <a:buNone/>
              <a:defRPr sz="1000">
                <a:solidFill>
                  <a:schemeClr val="tx1"/>
                </a:solidFill>
              </a:defRPr>
            </a:lvl3pPr>
            <a:lvl4pPr>
              <a:buNone/>
              <a:defRPr sz="900">
                <a:solidFill>
                  <a:schemeClr val="tx1"/>
                </a:solidFill>
              </a:defRPr>
            </a:lvl4pPr>
            <a:lvl5pPr>
              <a:buNone/>
              <a:defRPr sz="900">
                <a:solidFill>
                  <a:schemeClr val="tx1"/>
                </a:solidFill>
              </a:defRPr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1"/>
          </p:nvPr>
        </p:nvSpPr>
        <p:spPr>
          <a:xfrm>
            <a:off x="761372" y="930144"/>
            <a:ext cx="4626159" cy="4724402"/>
          </a:xfrm>
        </p:spPr>
        <p:txBody>
          <a:bodyPr/>
          <a:lstStyle>
            <a:lvl1pPr>
              <a:defRPr sz="2800">
                <a:solidFill>
                  <a:schemeClr val="tx1"/>
                </a:solidFill>
              </a:defRPr>
            </a:lvl1pPr>
            <a:lvl2pPr>
              <a:defRPr sz="2600">
                <a:solidFill>
                  <a:schemeClr val="tx1"/>
                </a:solidFill>
              </a:defRPr>
            </a:lvl2pPr>
            <a:lvl3pPr>
              <a:defRPr sz="2400">
                <a:solidFill>
                  <a:schemeClr val="tx1"/>
                </a:solidFill>
              </a:defRPr>
            </a:lvl3pPr>
            <a:lvl4pPr>
              <a:defRPr sz="2000">
                <a:solidFill>
                  <a:schemeClr val="tx1"/>
                </a:solidFill>
              </a:defRPr>
            </a:lvl4pPr>
            <a:lvl5pPr>
              <a:defRPr sz="2000">
                <a:solidFill>
                  <a:schemeClr val="tx1"/>
                </a:solidFill>
              </a:defRPr>
            </a:lvl5pPr>
            <a:lvl6pPr>
              <a:buNone/>
              <a:defRPr/>
            </a:lvl6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FAF9B72-09EE-4175-8653-369475B49954}" type="datetime1">
              <a:rPr lang="zh-CN" altLang="en-US" smtClean="0"/>
              <a:t>2020/3/17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492B0FF1-9764-4C35-BB18-930C4F0E83D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圆角矩形 14"/>
          <p:cNvSpPr/>
          <p:nvPr/>
        </p:nvSpPr>
        <p:spPr>
          <a:xfrm>
            <a:off x="304800" y="329184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1" name="单圆角矩形 10"/>
          <p:cNvSpPr/>
          <p:nvPr/>
        </p:nvSpPr>
        <p:spPr>
          <a:xfrm>
            <a:off x="6400800" y="434162"/>
            <a:ext cx="2324605" cy="4343400"/>
          </a:xfrm>
          <a:prstGeom prst="round1Rect">
            <a:avLst>
              <a:gd name="adj" fmla="val 2748"/>
            </a:avLst>
          </a:prstGeom>
          <a:solidFill>
            <a:srgbClr val="1C1C1C"/>
          </a:soli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5012056"/>
            <a:ext cx="8229600" cy="1051560"/>
          </a:xfrm>
        </p:spPr>
        <p:txBody>
          <a:bodyPr anchor="t"/>
          <a:lstStyle>
            <a:lvl1pPr algn="l">
              <a:buNone/>
              <a:defRPr sz="3600" b="0">
                <a:solidFill>
                  <a:schemeClr val="bg2">
                    <a:shade val="25000"/>
                  </a:schemeClr>
                </a:solidFill>
                <a:effectLst/>
              </a:defRPr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 bwMode="grayWhite">
          <a:xfrm>
            <a:off x="6462712" y="533400"/>
            <a:ext cx="2240280" cy="4211480"/>
          </a:xfrm>
        </p:spPr>
        <p:txBody>
          <a:bodyPr lIns="91440"/>
          <a:lstStyle>
            <a:lvl1pPr marL="45720" indent="0" algn="l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>
              <a:defRPr sz="1200">
                <a:solidFill>
                  <a:srgbClr val="FFFFFF"/>
                </a:solidFill>
              </a:defRPr>
            </a:lvl2pPr>
            <a:lvl3pPr>
              <a:defRPr sz="1000">
                <a:solidFill>
                  <a:srgbClr val="FFFFFF"/>
                </a:solidFill>
              </a:defRPr>
            </a:lvl3pPr>
            <a:lvl4pPr>
              <a:defRPr sz="900">
                <a:solidFill>
                  <a:srgbClr val="FFFFFF"/>
                </a:solidFill>
              </a:defRPr>
            </a:lvl4pPr>
            <a:lvl5pPr>
              <a:defRPr sz="900">
                <a:solidFill>
                  <a:srgbClr val="FFFFFF"/>
                </a:solidFill>
              </a:defRPr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21A38E3C-35F2-4538-B170-3808C871C4F9}" type="datetime1">
              <a:rPr lang="zh-CN" altLang="en-US" smtClean="0"/>
              <a:t>2020/3/17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492B0FF1-9764-4C35-BB18-930C4F0E83D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421480" y="435768"/>
            <a:ext cx="5925312" cy="4343400"/>
          </a:xfrm>
          <a:prstGeom prst="snipRoundRect">
            <a:avLst>
              <a:gd name="adj1" fmla="val 1040"/>
              <a:gd name="adj2" fmla="val 0"/>
            </a:avLst>
          </a:prstGeom>
          <a:solidFill>
            <a:schemeClr val="bg2">
              <a:shade val="1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zh-CN" altLang="en-US" smtClean="0"/>
              <a:t>单击图标添加图片</a:t>
            </a:r>
            <a:endParaRPr kumimoji="0"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304800" y="329184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圆角矩形 8"/>
          <p:cNvSpPr/>
          <p:nvPr/>
        </p:nvSpPr>
        <p:spPr>
          <a:xfrm>
            <a:off x="418596" y="434162"/>
            <a:ext cx="8306809" cy="5486400"/>
          </a:xfrm>
          <a:prstGeom prst="roundRect">
            <a:avLst>
              <a:gd name="adj" fmla="val 2127"/>
            </a:avLst>
          </a:prstGeom>
          <a:gradFill rotWithShape="1">
            <a:gsLst>
              <a:gs pos="0">
                <a:schemeClr val="bg1">
                  <a:tint val="75000"/>
                  <a:satMod val="150000"/>
                </a:schemeClr>
              </a:gs>
              <a:gs pos="55000">
                <a:schemeClr val="bg1">
                  <a:shade val="75000"/>
                  <a:satMod val="100000"/>
                </a:schemeClr>
              </a:gs>
              <a:gs pos="100000">
                <a:schemeClr val="bg1">
                  <a:shade val="35000"/>
                  <a:satMod val="100000"/>
                </a:schemeClr>
              </a:gs>
            </a:gsLst>
            <a:path path="circle">
              <a:fillToRect l="50000" t="175000" r="50000" b="-75000"/>
            </a:path>
          </a:gra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3" name="标题占位符 12"/>
          <p:cNvSpPr>
            <a:spLocks noGrp="1"/>
          </p:cNvSpPr>
          <p:nvPr>
            <p:ph type="title"/>
          </p:nvPr>
        </p:nvSpPr>
        <p:spPr>
          <a:xfrm>
            <a:off x="502920" y="4985590"/>
            <a:ext cx="8183880" cy="1051560"/>
          </a:xfrm>
          <a:prstGeom prst="rect">
            <a:avLst/>
          </a:prstGeom>
        </p:spPr>
        <p:txBody>
          <a:bodyPr vert="horz" anchor="b">
            <a:normAutofit/>
          </a:bodyPr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idx="1"/>
          </p:nvPr>
        </p:nvSpPr>
        <p:spPr>
          <a:xfrm>
            <a:off x="502920" y="530352"/>
            <a:ext cx="8183880" cy="4187952"/>
          </a:xfrm>
          <a:prstGeom prst="rect">
            <a:avLst/>
          </a:prstGeom>
        </p:spPr>
        <p:txBody>
          <a:bodyPr vert="horz" lIns="182880" tIns="91440">
            <a:normAutofit/>
          </a:bodyPr>
          <a:lstStyle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  <a:p>
            <a:pPr lvl="1" eaLnBrk="1" latinLnBrk="0" hangingPunct="1"/>
            <a:r>
              <a:rPr kumimoji="0" lang="zh-CN" altLang="en-US" smtClean="0"/>
              <a:t>第二级</a:t>
            </a:r>
          </a:p>
          <a:p>
            <a:pPr lvl="2" eaLnBrk="1" latinLnBrk="0" hangingPunct="1"/>
            <a:r>
              <a:rPr kumimoji="0" lang="zh-CN" altLang="en-US" smtClean="0"/>
              <a:t>第三级</a:t>
            </a:r>
          </a:p>
          <a:p>
            <a:pPr lvl="3" eaLnBrk="1" latinLnBrk="0" hangingPunct="1"/>
            <a:r>
              <a:rPr kumimoji="0" lang="zh-CN" altLang="en-US" smtClean="0"/>
              <a:t>第四级</a:t>
            </a:r>
          </a:p>
          <a:p>
            <a:pPr lvl="4" eaLnBrk="1" latinLnBrk="0" hangingPunct="1"/>
            <a:r>
              <a:rPr kumimoji="0" lang="zh-CN" altLang="en-US" smtClean="0"/>
              <a:t>第五级</a:t>
            </a:r>
            <a:endParaRPr kumimoji="0" lang="en-US"/>
          </a:p>
        </p:txBody>
      </p:sp>
      <p:sp>
        <p:nvSpPr>
          <p:cNvPr id="25" name="日期占位符 24"/>
          <p:cNvSpPr>
            <a:spLocks noGrp="1"/>
          </p:cNvSpPr>
          <p:nvPr>
            <p:ph type="dt" sz="half" idx="2"/>
          </p:nvPr>
        </p:nvSpPr>
        <p:spPr>
          <a:xfrm>
            <a:off x="3776328" y="6111875"/>
            <a:ext cx="228600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bg2">
                    <a:shade val="50000"/>
                  </a:schemeClr>
                </a:solidFill>
              </a:defRPr>
            </a:lvl1pPr>
            <a:extLst/>
          </a:lstStyle>
          <a:p>
            <a:fld id="{FCEF254A-7EF9-4F72-B7E4-122FE45F8467}" type="datetime1">
              <a:rPr lang="zh-CN" altLang="en-US" smtClean="0"/>
              <a:t>2020/3/17</a:t>
            </a:fld>
            <a:endParaRPr lang="zh-CN" altLang="en-US"/>
          </a:p>
        </p:txBody>
      </p:sp>
      <p:sp>
        <p:nvSpPr>
          <p:cNvPr id="18" name="页脚占位符 17"/>
          <p:cNvSpPr>
            <a:spLocks noGrp="1"/>
          </p:cNvSpPr>
          <p:nvPr>
            <p:ph type="ftr" sz="quarter" idx="3"/>
          </p:nvPr>
        </p:nvSpPr>
        <p:spPr>
          <a:xfrm>
            <a:off x="6062328" y="6111875"/>
            <a:ext cx="2286000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bg2">
                    <a:shade val="50000"/>
                  </a:schemeClr>
                </a:solidFill>
              </a:defRPr>
            </a:lvl1pPr>
            <a:extLst/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>
          <a:xfrm>
            <a:off x="8348328" y="6111875"/>
            <a:ext cx="45720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bg2">
                    <a:shade val="50000"/>
                  </a:schemeClr>
                </a:solidFill>
              </a:defRPr>
            </a:lvl1pPr>
            <a:extLst/>
          </a:lstStyle>
          <a:p>
            <a:fld id="{492B0FF1-9764-4C35-BB18-930C4F0E83D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rtl="0" eaLnBrk="1" latinLnBrk="0" hangingPunct="1">
        <a:spcBef>
          <a:spcPct val="0"/>
        </a:spcBef>
        <a:buNone/>
        <a:defRPr kumimoji="0" sz="3600" b="1" kern="1200">
          <a:solidFill>
            <a:schemeClr val="accent1">
              <a:tint val="88000"/>
              <a:satMod val="150000"/>
            </a:schemeClr>
          </a:solidFill>
          <a:effectLst>
            <a:outerShdw blurRad="53975" dist="22860" dir="5400000" algn="tl" rotWithShape="0">
              <a:srgbClr val="000000">
                <a:alpha val="5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265176" indent="-265176" algn="l" rtl="0" eaLnBrk="1" latinLnBrk="0" hangingPunct="1">
        <a:spcBef>
          <a:spcPts val="250"/>
        </a:spcBef>
        <a:buClr>
          <a:schemeClr val="accent1"/>
        </a:buClr>
        <a:buSzPct val="80000"/>
        <a:buFont typeface="Wingdings 2"/>
        <a:buChar char=""/>
        <a:defRPr kumimoji="0" sz="28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548640" indent="-201168" algn="l" rtl="0" eaLnBrk="1" latinLnBrk="0" hangingPunct="1">
        <a:spcBef>
          <a:spcPts val="250"/>
        </a:spcBef>
        <a:buClr>
          <a:schemeClr val="accent1"/>
        </a:buClr>
        <a:buSzPct val="100000"/>
        <a:buFont typeface="Verdana"/>
        <a:buChar char="◦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786384" indent="-182880" algn="l" rtl="0" eaLnBrk="1" latinLnBrk="0" hangingPunct="1">
        <a:spcBef>
          <a:spcPts val="250"/>
        </a:spcBef>
        <a:buClr>
          <a:schemeClr val="accent2">
            <a:tint val="85000"/>
            <a:satMod val="285000"/>
          </a:schemeClr>
        </a:buClr>
        <a:buSzPct val="100000"/>
        <a:buFont typeface="Wingdings 2"/>
        <a:buChar char=""/>
        <a:defRPr kumimoji="0"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024128" indent="-182880" algn="l" rtl="0" eaLnBrk="1" latinLnBrk="0" hangingPunct="1">
        <a:spcBef>
          <a:spcPts val="230"/>
        </a:spcBef>
        <a:buClr>
          <a:schemeClr val="accent2">
            <a:tint val="85000"/>
            <a:satMod val="285000"/>
          </a:schemeClr>
        </a:buClr>
        <a:buSzPct val="112000"/>
        <a:buFont typeface="Verdana"/>
        <a:buChar char="◦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rtl="0" eaLnBrk="1" latinLnBrk="0" hangingPunct="1">
        <a:spcBef>
          <a:spcPts val="250"/>
        </a:spcBef>
        <a:buClr>
          <a:schemeClr val="accent3">
            <a:tint val="85000"/>
            <a:satMod val="275000"/>
          </a:schemeClr>
        </a:buClr>
        <a:buSzPct val="100000"/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490472" indent="-182880" algn="l" rtl="0" eaLnBrk="1" latinLnBrk="0" hangingPunct="1">
        <a:spcBef>
          <a:spcPts val="250"/>
        </a:spcBef>
        <a:buClr>
          <a:schemeClr val="accent3">
            <a:tint val="85000"/>
            <a:satMod val="275000"/>
          </a:schemeClr>
        </a:buClr>
        <a:buSzPct val="100000"/>
        <a:buFont typeface="Verdana"/>
        <a:buChar char="◦"/>
        <a:defRPr kumimoji="0" sz="17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700784" indent="-182880" algn="l" rtl="0" eaLnBrk="1" latinLnBrk="0" hangingPunct="1">
        <a:spcBef>
          <a:spcPts val="255"/>
        </a:spcBef>
        <a:buClr>
          <a:schemeClr val="accent3">
            <a:tint val="85000"/>
            <a:satMod val="275000"/>
          </a:schemeClr>
        </a:buClr>
        <a:buSzPct val="100000"/>
        <a:buFont typeface="Wingdings 2"/>
        <a:buChar char="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82880" algn="l" rtl="0" eaLnBrk="1" latinLnBrk="0" hangingPunct="1">
        <a:spcBef>
          <a:spcPts val="257"/>
        </a:spcBef>
        <a:buClr>
          <a:schemeClr val="accent3">
            <a:tint val="85000"/>
            <a:satMod val="275000"/>
          </a:schemeClr>
        </a:buClr>
        <a:buSzPct val="100000"/>
        <a:buFont typeface="Verdana"/>
        <a:buChar char="◦"/>
        <a:defRPr kumimoji="0" sz="15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148840" indent="-182880" algn="l" rtl="0" eaLnBrk="1" latinLnBrk="0" hangingPunct="1">
        <a:spcBef>
          <a:spcPts val="255"/>
        </a:spcBef>
        <a:buClr>
          <a:schemeClr val="accent3">
            <a:tint val="85000"/>
            <a:satMod val="275000"/>
          </a:schemeClr>
        </a:buClr>
        <a:buSzPct val="100000"/>
        <a:buFont typeface="Wingdings 2"/>
        <a:buChar char="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" t="38544" r="-230" b="1"/>
          <a:stretch/>
        </p:blipFill>
        <p:spPr bwMode="auto">
          <a:xfrm>
            <a:off x="-108520" y="-304800"/>
            <a:ext cx="9505056" cy="73713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035184" y="2132112"/>
            <a:ext cx="835292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600" dirty="0"/>
              <a:t>The climate </a:t>
            </a:r>
            <a:r>
              <a:rPr lang="en-US" altLang="zh-CN" sz="6600" dirty="0" smtClean="0"/>
              <a:t>crisis</a:t>
            </a:r>
            <a:endParaRPr lang="zh-CN" altLang="en-US" sz="6600" dirty="0"/>
          </a:p>
        </p:txBody>
      </p:sp>
      <p:sp>
        <p:nvSpPr>
          <p:cNvPr id="4" name="TextBox 3"/>
          <p:cNvSpPr txBox="1"/>
          <p:nvPr/>
        </p:nvSpPr>
        <p:spPr>
          <a:xfrm>
            <a:off x="2730192" y="5589220"/>
            <a:ext cx="482453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>
                <a:solidFill>
                  <a:schemeClr val="bg1"/>
                </a:solidFill>
              </a:rPr>
              <a:t> </a:t>
            </a:r>
            <a:r>
              <a:rPr lang="en-US" altLang="zh-CN" dirty="0" err="1" smtClean="0">
                <a:solidFill>
                  <a:schemeClr val="bg1"/>
                </a:solidFill>
              </a:rPr>
              <a:t>Qinmei</a:t>
            </a:r>
            <a:r>
              <a:rPr lang="en-US" altLang="zh-CN" dirty="0" smtClean="0">
                <a:solidFill>
                  <a:schemeClr val="bg1"/>
                </a:solidFill>
              </a:rPr>
              <a:t> Yao</a:t>
            </a:r>
          </a:p>
          <a:p>
            <a:pPr algn="ctr"/>
            <a:r>
              <a:rPr lang="en-US" altLang="zh-CN" dirty="0" smtClean="0">
                <a:solidFill>
                  <a:schemeClr val="bg1"/>
                </a:solidFill>
              </a:rPr>
              <a:t>Student No:21901010</a:t>
            </a:r>
          </a:p>
          <a:p>
            <a:pPr algn="ctr"/>
            <a:r>
              <a:rPr lang="en-US" altLang="zh-CN" dirty="0" smtClean="0">
                <a:solidFill>
                  <a:schemeClr val="bg1"/>
                </a:solidFill>
              </a:rPr>
              <a:t>School of economics</a:t>
            </a:r>
          </a:p>
          <a:p>
            <a:pPr algn="ctr"/>
            <a:r>
              <a:rPr lang="en-US" altLang="zh-CN" dirty="0" smtClean="0">
                <a:solidFill>
                  <a:schemeClr val="bg1"/>
                </a:solidFill>
              </a:rPr>
              <a:t>March 23 ,2020</a:t>
            </a:r>
          </a:p>
          <a:p>
            <a:pPr algn="ctr"/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1026" name="Picture 2" descr="logo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871"/>
          <a:stretch/>
        </p:blipFill>
        <p:spPr bwMode="auto">
          <a:xfrm>
            <a:off x="7528088" y="-268952"/>
            <a:ext cx="1872208" cy="1684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3998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0160" y="3068960"/>
            <a:ext cx="7128792" cy="30243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矩形 4"/>
          <p:cNvSpPr/>
          <p:nvPr/>
        </p:nvSpPr>
        <p:spPr>
          <a:xfrm>
            <a:off x="683568" y="1844824"/>
            <a:ext cx="78488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/>
              <a:t>Warning the world </a:t>
            </a:r>
            <a:r>
              <a:rPr lang="en-US" altLang="zh-CN" dirty="0"/>
              <a:t>is facing a climate crisis. </a:t>
            </a:r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683568" y="863134"/>
            <a:ext cx="25922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/>
              <a:t>2</a:t>
            </a:r>
            <a:r>
              <a:rPr lang="zh-CN" altLang="en-US" sz="2800" dirty="0" smtClean="0"/>
              <a:t>、</a:t>
            </a:r>
            <a:r>
              <a:rPr lang="en-US" altLang="zh-CN" sz="2800" dirty="0" smtClean="0"/>
              <a:t>Scientists 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676296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709072" y="1772816"/>
            <a:ext cx="77048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/>
              <a:t>Consequences of not addressing </a:t>
            </a:r>
            <a:r>
              <a:rPr lang="en-US" altLang="zh-CN" dirty="0"/>
              <a:t>the climate crisis far exceeds costs</a:t>
            </a:r>
            <a:endParaRPr lang="zh-CN" alt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2419147"/>
            <a:ext cx="5568870" cy="35066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矩形 3"/>
          <p:cNvSpPr/>
          <p:nvPr/>
        </p:nvSpPr>
        <p:spPr>
          <a:xfrm>
            <a:off x="728896" y="692696"/>
            <a:ext cx="507959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/>
              <a:t>3</a:t>
            </a:r>
            <a:r>
              <a:rPr lang="zh-CN" altLang="en-US" sz="2800" dirty="0" smtClean="0"/>
              <a:t>、</a:t>
            </a:r>
            <a:r>
              <a:rPr lang="en-US" altLang="zh-CN" sz="2800" dirty="0" smtClean="0"/>
              <a:t>World </a:t>
            </a:r>
            <a:r>
              <a:rPr lang="en-US" altLang="zh-CN" sz="2800" dirty="0"/>
              <a:t>Economic Forum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580579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8939" y="3140968"/>
            <a:ext cx="5138327" cy="25727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矩形 5"/>
          <p:cNvSpPr/>
          <p:nvPr/>
        </p:nvSpPr>
        <p:spPr>
          <a:xfrm>
            <a:off x="755576" y="2132856"/>
            <a:ext cx="77048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/>
              <a:t>Speeding </a:t>
            </a:r>
            <a:r>
              <a:rPr lang="en-US" altLang="zh-CN" dirty="0"/>
              <a:t>up the implementation of the Paris </a:t>
            </a:r>
            <a:r>
              <a:rPr lang="en-US" altLang="zh-CN" dirty="0" smtClean="0"/>
              <a:t>Agreement</a:t>
            </a:r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539552" y="764704"/>
            <a:ext cx="342273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/>
              <a:t>4</a:t>
            </a:r>
            <a:r>
              <a:rPr lang="zh-CN" altLang="en-US" sz="2800" dirty="0" smtClean="0"/>
              <a:t>、</a:t>
            </a:r>
            <a:r>
              <a:rPr lang="en-US" altLang="zh-CN" sz="2800" dirty="0" smtClean="0"/>
              <a:t>United </a:t>
            </a:r>
            <a:r>
              <a:rPr lang="en-US" altLang="zh-CN" sz="2800" dirty="0"/>
              <a:t>Nations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814554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115616" y="2445215"/>
            <a:ext cx="698477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400" dirty="0"/>
              <a:t>三、</a:t>
            </a:r>
            <a:r>
              <a:rPr lang="en-US" altLang="zh-CN" sz="2400" dirty="0"/>
              <a:t> </a:t>
            </a:r>
            <a:r>
              <a:rPr lang="en-US" altLang="zh-CN" sz="2400" dirty="0" smtClean="0"/>
              <a:t>Global </a:t>
            </a:r>
            <a:r>
              <a:rPr lang="en-US" altLang="zh-CN" sz="2400" dirty="0"/>
              <a:t>action on the climate crisis</a:t>
            </a:r>
          </a:p>
        </p:txBody>
      </p:sp>
    </p:spTree>
    <p:extLst>
      <p:ext uri="{BB962C8B-B14F-4D97-AF65-F5344CB8AC3E}">
        <p14:creationId xmlns:p14="http://schemas.microsoft.com/office/powerpoint/2010/main" val="38080109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890" y="548680"/>
            <a:ext cx="5119439" cy="34129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11560" y="1162198"/>
            <a:ext cx="47525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/>
              <a:t>Tree-</a:t>
            </a:r>
            <a:r>
              <a:rPr lang="en-US" altLang="zh-CN" sz="3200" dirty="0"/>
              <a:t>planting</a:t>
            </a:r>
            <a:endParaRPr lang="zh-CN" altLang="en-US" sz="3200" dirty="0"/>
          </a:p>
        </p:txBody>
      </p:sp>
      <p:sp>
        <p:nvSpPr>
          <p:cNvPr id="5" name="TextBox 4"/>
          <p:cNvSpPr txBox="1"/>
          <p:nvPr/>
        </p:nvSpPr>
        <p:spPr>
          <a:xfrm>
            <a:off x="656888" y="4509120"/>
            <a:ext cx="817341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Reforestation can reduce carbon dioxide </a:t>
            </a:r>
            <a:r>
              <a:rPr lang="en-US" altLang="zh-CN" sz="2400" dirty="0" smtClean="0"/>
              <a:t>emissions</a:t>
            </a:r>
          </a:p>
          <a:p>
            <a:endParaRPr lang="en-US" altLang="zh-CN" sz="2400" dirty="0" smtClean="0"/>
          </a:p>
          <a:p>
            <a:r>
              <a:rPr lang="en-US" altLang="zh-CN" sz="2400" dirty="0" smtClean="0"/>
              <a:t>It has </a:t>
            </a:r>
            <a:r>
              <a:rPr lang="en-US" altLang="zh-CN" sz="2400" dirty="0"/>
              <a:t>little </a:t>
            </a:r>
            <a:r>
              <a:rPr lang="en-US" altLang="zh-CN" sz="2400" dirty="0" smtClean="0"/>
              <a:t>effect</a:t>
            </a:r>
            <a:endParaRPr lang="zh-CN" altLang="en-US" sz="2400" dirty="0"/>
          </a:p>
          <a:p>
            <a:r>
              <a:rPr lang="en-US" altLang="zh-CN" sz="2400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22189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873344" y="2722553"/>
            <a:ext cx="828092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/>
              <a:t>From focusing on "</a:t>
            </a:r>
            <a:r>
              <a:rPr lang="en-US" altLang="zh-CN" sz="2400" dirty="0" smtClean="0">
                <a:solidFill>
                  <a:srgbClr val="FF0000"/>
                </a:solidFill>
              </a:rPr>
              <a:t>controlling</a:t>
            </a:r>
            <a:r>
              <a:rPr lang="en-US" altLang="zh-CN" sz="2400" dirty="0" smtClean="0"/>
              <a:t>“ to </a:t>
            </a:r>
            <a:r>
              <a:rPr lang="en-US" altLang="zh-CN" sz="2400" dirty="0"/>
              <a:t>"</a:t>
            </a:r>
            <a:r>
              <a:rPr lang="en-US" altLang="zh-CN" sz="2400" dirty="0">
                <a:solidFill>
                  <a:srgbClr val="FF0000"/>
                </a:solidFill>
              </a:rPr>
              <a:t>expanding</a:t>
            </a:r>
            <a:r>
              <a:rPr lang="en-US" altLang="zh-CN" sz="2400" dirty="0" smtClean="0"/>
              <a:t>"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373506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://image.thepaper.cn/wap/image/43/584/75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332656"/>
            <a:ext cx="4329190" cy="2886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/>
        </p:nvSpPr>
        <p:spPr>
          <a:xfrm>
            <a:off x="530514" y="3501008"/>
            <a:ext cx="815465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/>
              <a:t>Democratic </a:t>
            </a:r>
            <a:r>
              <a:rPr lang="en-US" altLang="zh-CN" dirty="0" smtClean="0"/>
              <a:t>Representative </a:t>
            </a:r>
            <a:r>
              <a:rPr lang="en-US" altLang="zh-CN" dirty="0" err="1" smtClean="0"/>
              <a:t>Alexander·Ocasio·Cortez</a:t>
            </a:r>
            <a:r>
              <a:rPr lang="en-US" altLang="zh-CN" dirty="0" smtClean="0"/>
              <a:t>  proposed </a:t>
            </a:r>
            <a:r>
              <a:rPr lang="en-US" altLang="zh-CN" dirty="0"/>
              <a:t>"</a:t>
            </a:r>
            <a:r>
              <a:rPr lang="en-US" altLang="zh-CN" dirty="0">
                <a:solidFill>
                  <a:srgbClr val="FF0000"/>
                </a:solidFill>
              </a:rPr>
              <a:t>Green New Deal</a:t>
            </a:r>
            <a:r>
              <a:rPr lang="en-US" altLang="zh-CN" dirty="0"/>
              <a:t>"</a:t>
            </a:r>
            <a:endParaRPr lang="zh-CN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44880" y="863134"/>
            <a:ext cx="45365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/>
              <a:t>1</a:t>
            </a:r>
            <a:r>
              <a:rPr lang="zh-CN" altLang="en-US" sz="2800" dirty="0" smtClean="0"/>
              <a:t>、</a:t>
            </a:r>
            <a:r>
              <a:rPr lang="en-US" altLang="zh-CN" sz="2800" dirty="0" smtClean="0"/>
              <a:t>The United States</a:t>
            </a:r>
            <a:endParaRPr lang="zh-CN" altLang="en-US" sz="2800" dirty="0"/>
          </a:p>
        </p:txBody>
      </p:sp>
      <p:sp>
        <p:nvSpPr>
          <p:cNvPr id="2" name="矩形 1"/>
          <p:cNvSpPr/>
          <p:nvPr/>
        </p:nvSpPr>
        <p:spPr>
          <a:xfrm>
            <a:off x="1951366" y="4590419"/>
            <a:ext cx="676875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/>
              <a:t>Promoting the </a:t>
            </a:r>
            <a:r>
              <a:rPr lang="en-US" altLang="zh-CN" dirty="0"/>
              <a:t>development of </a:t>
            </a:r>
            <a:r>
              <a:rPr lang="en-US" altLang="zh-CN" dirty="0">
                <a:solidFill>
                  <a:srgbClr val="FF0000"/>
                </a:solidFill>
              </a:rPr>
              <a:t>renewable</a:t>
            </a:r>
            <a:r>
              <a:rPr lang="en-US" altLang="zh-CN" dirty="0"/>
              <a:t> </a:t>
            </a:r>
            <a:r>
              <a:rPr lang="en-US" altLang="zh-CN" dirty="0" smtClean="0"/>
              <a:t>industries</a:t>
            </a:r>
          </a:p>
          <a:p>
            <a:r>
              <a:rPr lang="en-US" altLang="zh-CN" dirty="0" smtClean="0"/>
              <a:t>Creating </a:t>
            </a:r>
            <a:r>
              <a:rPr lang="en-US" altLang="zh-CN" dirty="0" smtClean="0"/>
              <a:t>"millions" of quality </a:t>
            </a:r>
            <a:r>
              <a:rPr lang="en-US" altLang="zh-CN" dirty="0" smtClean="0">
                <a:solidFill>
                  <a:srgbClr val="FF0000"/>
                </a:solidFill>
              </a:rPr>
              <a:t>employment</a:t>
            </a:r>
            <a:r>
              <a:rPr lang="en-US" altLang="zh-CN" dirty="0" smtClean="0"/>
              <a:t> </a:t>
            </a:r>
            <a:r>
              <a:rPr lang="en-US" altLang="zh-CN" dirty="0" smtClean="0"/>
              <a:t>opportunities</a:t>
            </a:r>
            <a:endParaRPr lang="zh-CN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55576" y="4523204"/>
            <a:ext cx="187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/>
              <a:t>Purposes: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2282148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55576" y="1643718"/>
            <a:ext cx="24482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/>
              <a:t>2</a:t>
            </a:r>
            <a:r>
              <a:rPr lang="zh-CN" altLang="en-US" sz="2800" dirty="0" smtClean="0"/>
              <a:t>、</a:t>
            </a:r>
            <a:r>
              <a:rPr lang="en-US" altLang="zh-CN" sz="2800" dirty="0" smtClean="0"/>
              <a:t>England</a:t>
            </a:r>
            <a:endParaRPr lang="zh-CN" altLang="en-US" sz="2800" dirty="0"/>
          </a:p>
        </p:txBody>
      </p:sp>
      <p:sp>
        <p:nvSpPr>
          <p:cNvPr id="4" name="矩形 3"/>
          <p:cNvSpPr/>
          <p:nvPr/>
        </p:nvSpPr>
        <p:spPr>
          <a:xfrm>
            <a:off x="755576" y="4077072"/>
            <a:ext cx="840624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/>
              <a:t>The </a:t>
            </a:r>
            <a:r>
              <a:rPr lang="en-US" altLang="zh-CN" dirty="0"/>
              <a:t>British </a:t>
            </a:r>
            <a:r>
              <a:rPr lang="en-US" altLang="zh-CN" dirty="0" err="1"/>
              <a:t>Labour</a:t>
            </a:r>
            <a:r>
              <a:rPr lang="en-US" altLang="zh-CN" dirty="0"/>
              <a:t> Party proposed </a:t>
            </a:r>
            <a:r>
              <a:rPr lang="en-US" altLang="zh-CN" dirty="0" smtClean="0"/>
              <a:t>"</a:t>
            </a:r>
            <a:r>
              <a:rPr lang="en-US" altLang="zh-CN" dirty="0"/>
              <a:t>green industrial revolution" 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Combining </a:t>
            </a:r>
            <a:r>
              <a:rPr lang="en-US" altLang="zh-CN" dirty="0"/>
              <a:t>government-driven </a:t>
            </a:r>
            <a:r>
              <a:rPr lang="en-US" altLang="zh-CN" dirty="0">
                <a:solidFill>
                  <a:srgbClr val="FF0000"/>
                </a:solidFill>
              </a:rPr>
              <a:t>economic transformation </a:t>
            </a:r>
            <a:r>
              <a:rPr lang="en-US" altLang="zh-CN" dirty="0"/>
              <a:t>and</a:t>
            </a:r>
            <a:r>
              <a:rPr lang="en-US" altLang="zh-CN" dirty="0">
                <a:solidFill>
                  <a:srgbClr val="FF0000"/>
                </a:solidFill>
              </a:rPr>
              <a:t> social justice</a:t>
            </a:r>
            <a:r>
              <a:rPr lang="en-US" altLang="zh-CN" dirty="0"/>
              <a:t>.</a:t>
            </a:r>
            <a:endParaRPr lang="zh-CN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8856" y="637758"/>
            <a:ext cx="5346918" cy="30072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48868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025098" y="1645715"/>
            <a:ext cx="756503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Former Greek Finance Minister </a:t>
            </a:r>
            <a:r>
              <a:rPr lang="en-US" altLang="zh-CN" dirty="0" smtClean="0"/>
              <a:t>proposed  “</a:t>
            </a:r>
            <a:r>
              <a:rPr lang="en-US" altLang="zh-CN" dirty="0" smtClean="0">
                <a:solidFill>
                  <a:srgbClr val="FF0000"/>
                </a:solidFill>
              </a:rPr>
              <a:t>international </a:t>
            </a:r>
            <a:r>
              <a:rPr lang="en-US" altLang="zh-CN" dirty="0">
                <a:solidFill>
                  <a:srgbClr val="FF0000"/>
                </a:solidFill>
              </a:rPr>
              <a:t>green new </a:t>
            </a:r>
            <a:r>
              <a:rPr lang="en-US" altLang="zh-CN" dirty="0" smtClean="0">
                <a:solidFill>
                  <a:srgbClr val="FF0000"/>
                </a:solidFill>
              </a:rPr>
              <a:t>deal</a:t>
            </a:r>
            <a:r>
              <a:rPr lang="en-US" altLang="zh-CN" dirty="0" smtClean="0"/>
              <a:t>”</a:t>
            </a:r>
            <a:r>
              <a:rPr lang="en-US" altLang="zh-CN" dirty="0"/>
              <a:t>.</a:t>
            </a:r>
            <a:endParaRPr lang="zh-CN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39552" y="1054016"/>
            <a:ext cx="25922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/>
              <a:t>3</a:t>
            </a:r>
            <a:r>
              <a:rPr lang="zh-CN" altLang="en-US" sz="2800" dirty="0" smtClean="0"/>
              <a:t>、</a:t>
            </a:r>
            <a:r>
              <a:rPr lang="en-US" altLang="zh-CN" sz="2800" dirty="0" smtClean="0"/>
              <a:t>Greece</a:t>
            </a:r>
            <a:endParaRPr lang="zh-CN" altLang="en-US" sz="28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3090763"/>
            <a:ext cx="4567615" cy="28514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39552" y="3356992"/>
            <a:ext cx="34563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Launching </a:t>
            </a:r>
            <a:r>
              <a:rPr lang="en-US" altLang="zh-CN" dirty="0"/>
              <a:t>first </a:t>
            </a:r>
            <a:r>
              <a:rPr lang="en-US" altLang="zh-CN" dirty="0">
                <a:solidFill>
                  <a:srgbClr val="FF0000"/>
                </a:solidFill>
              </a:rPr>
              <a:t>official electric vehicles</a:t>
            </a:r>
            <a:r>
              <a:rPr lang="en-US" altLang="zh-CN" dirty="0"/>
              <a:t> and </a:t>
            </a:r>
            <a:r>
              <a:rPr lang="en-US" altLang="zh-CN" dirty="0">
                <a:solidFill>
                  <a:srgbClr val="FF0000"/>
                </a:solidFill>
              </a:rPr>
              <a:t>electric bicycles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7370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66096" y="692696"/>
            <a:ext cx="187220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/>
              <a:t>4</a:t>
            </a:r>
            <a:r>
              <a:rPr lang="zh-CN" altLang="en-US" sz="2800" dirty="0" smtClean="0"/>
              <a:t>、</a:t>
            </a:r>
            <a:r>
              <a:rPr lang="en-US" altLang="zh-CN" sz="2800" dirty="0" smtClean="0"/>
              <a:t>China</a:t>
            </a:r>
            <a:endParaRPr lang="en-US" altLang="zh-CN" sz="2800" dirty="0"/>
          </a:p>
          <a:p>
            <a:endParaRPr lang="zh-CN" altLang="en-US" sz="2800" dirty="0"/>
          </a:p>
        </p:txBody>
      </p:sp>
      <p:sp>
        <p:nvSpPr>
          <p:cNvPr id="3" name="TextBox 2"/>
          <p:cNvSpPr txBox="1"/>
          <p:nvPr/>
        </p:nvSpPr>
        <p:spPr>
          <a:xfrm>
            <a:off x="438632" y="1506528"/>
            <a:ext cx="80218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zh-CN" dirty="0" smtClean="0"/>
              <a:t>Non-fossil </a:t>
            </a:r>
            <a:r>
              <a:rPr lang="en-US" altLang="zh-CN" dirty="0"/>
              <a:t>energy accounts for </a:t>
            </a:r>
            <a:r>
              <a:rPr lang="en-US" altLang="zh-CN" dirty="0">
                <a:solidFill>
                  <a:srgbClr val="FF0000"/>
                </a:solidFill>
              </a:rPr>
              <a:t>14.3</a:t>
            </a:r>
            <a:r>
              <a:rPr lang="en-US" altLang="zh-CN" dirty="0" smtClean="0">
                <a:solidFill>
                  <a:srgbClr val="FF0000"/>
                </a:solidFill>
              </a:rPr>
              <a:t>%</a:t>
            </a:r>
            <a:endParaRPr lang="en-US" altLang="zh-CN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altLang="zh-CN" dirty="0"/>
              <a:t>Renewable energy installed capacity accounts for </a:t>
            </a:r>
            <a:r>
              <a:rPr lang="en-US" altLang="zh-CN" dirty="0">
                <a:solidFill>
                  <a:srgbClr val="FF0000"/>
                </a:solidFill>
              </a:rPr>
              <a:t>30% of the world ’s </a:t>
            </a:r>
            <a:r>
              <a:rPr lang="en-US" altLang="zh-CN" dirty="0" smtClean="0">
                <a:solidFill>
                  <a:srgbClr val="FF0000"/>
                </a:solidFill>
              </a:rPr>
              <a:t>total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altLang="zh-CN" dirty="0" smtClean="0"/>
              <a:t> </a:t>
            </a:r>
            <a:r>
              <a:rPr lang="en-US" altLang="zh-CN" dirty="0"/>
              <a:t>New energy vehicle ownership accounts for </a:t>
            </a:r>
            <a:r>
              <a:rPr lang="en-US" altLang="zh-CN" dirty="0">
                <a:solidFill>
                  <a:srgbClr val="FF0000"/>
                </a:solidFill>
              </a:rPr>
              <a:t>more than half </a:t>
            </a:r>
            <a:r>
              <a:rPr lang="en-US" altLang="zh-CN" dirty="0"/>
              <a:t>of the world.</a:t>
            </a:r>
            <a:endParaRPr lang="en-US" altLang="zh-CN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altLang="zh-CN" dirty="0" smtClean="0"/>
              <a:t>the </a:t>
            </a:r>
            <a:r>
              <a:rPr lang="en-US" altLang="zh-CN" dirty="0">
                <a:solidFill>
                  <a:srgbClr val="FF0000"/>
                </a:solidFill>
              </a:rPr>
              <a:t>largest</a:t>
            </a:r>
            <a:r>
              <a:rPr lang="en-US" altLang="zh-CN" dirty="0"/>
              <a:t> investment in renewable energy. </a:t>
            </a:r>
            <a:endParaRPr lang="zh-CN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3194514"/>
            <a:ext cx="3838128" cy="28785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 rot="20037203">
            <a:off x="4776569" y="4449146"/>
            <a:ext cx="3240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0B050"/>
                </a:solidFill>
              </a:rPr>
              <a:t>Green Chinese Dream</a:t>
            </a:r>
            <a:endParaRPr lang="zh-CN" altLang="en-US" dirty="0">
              <a:solidFill>
                <a:srgbClr val="00B050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700492" y="6092427"/>
            <a:ext cx="792088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 smtClean="0"/>
              <a:t>Data source</a:t>
            </a:r>
            <a:r>
              <a:rPr lang="zh-CN" altLang="en-US" sz="1400" dirty="0" smtClean="0"/>
              <a:t>：</a:t>
            </a:r>
            <a:r>
              <a:rPr lang="en-US" altLang="zh-CN" sz="1400" dirty="0" smtClean="0"/>
              <a:t>“China's </a:t>
            </a:r>
            <a:r>
              <a:rPr lang="en-US" altLang="zh-CN" sz="1400" dirty="0"/>
              <a:t>Policies and Actions on Climate Change 2019 Annual Report”</a:t>
            </a:r>
          </a:p>
        </p:txBody>
      </p:sp>
    </p:spTree>
    <p:extLst>
      <p:ext uri="{BB962C8B-B14F-4D97-AF65-F5344CB8AC3E}">
        <p14:creationId xmlns:p14="http://schemas.microsoft.com/office/powerpoint/2010/main" val="3842009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92560" y="1124744"/>
            <a:ext cx="24482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 smtClean="0"/>
              <a:t>content:</a:t>
            </a:r>
            <a:endParaRPr lang="zh-CN" altLang="en-US" sz="4000" dirty="0"/>
          </a:p>
        </p:txBody>
      </p:sp>
      <p:sp>
        <p:nvSpPr>
          <p:cNvPr id="5" name="TextBox 4"/>
          <p:cNvSpPr txBox="1"/>
          <p:nvPr/>
        </p:nvSpPr>
        <p:spPr>
          <a:xfrm>
            <a:off x="827584" y="2492896"/>
            <a:ext cx="794642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/>
              <a:t>一、</a:t>
            </a:r>
            <a:r>
              <a:rPr lang="en-US" altLang="zh-CN" sz="2800" dirty="0"/>
              <a:t>The current state of the climate </a:t>
            </a:r>
            <a:r>
              <a:rPr lang="en-US" altLang="zh-CN" sz="2800" dirty="0" smtClean="0"/>
              <a:t>crisis</a:t>
            </a:r>
          </a:p>
          <a:p>
            <a:r>
              <a:rPr lang="zh-CN" altLang="en-US" sz="2800" dirty="0" smtClean="0"/>
              <a:t>二、</a:t>
            </a:r>
            <a:r>
              <a:rPr lang="en-US" altLang="zh-CN" sz="2800" dirty="0" smtClean="0"/>
              <a:t>Attitudes towards the </a:t>
            </a:r>
            <a:r>
              <a:rPr lang="en-US" altLang="zh-CN" sz="2800" dirty="0"/>
              <a:t>climate crisis</a:t>
            </a:r>
            <a:endParaRPr lang="en-US" altLang="zh-CN" sz="2800" dirty="0" smtClean="0"/>
          </a:p>
          <a:p>
            <a:r>
              <a:rPr lang="zh-CN" altLang="en-US" sz="2800" dirty="0"/>
              <a:t>三</a:t>
            </a:r>
            <a:r>
              <a:rPr lang="zh-CN" altLang="en-US" sz="2800" dirty="0" smtClean="0"/>
              <a:t>、</a:t>
            </a:r>
            <a:r>
              <a:rPr lang="en-US" altLang="zh-CN" sz="2800" dirty="0"/>
              <a:t> </a:t>
            </a:r>
            <a:r>
              <a:rPr lang="en-US" altLang="zh-CN" sz="2800" dirty="0"/>
              <a:t>G</a:t>
            </a:r>
            <a:r>
              <a:rPr lang="en-US" altLang="zh-CN" sz="2800" dirty="0" smtClean="0"/>
              <a:t>lobal </a:t>
            </a:r>
            <a:r>
              <a:rPr lang="en-US" altLang="zh-CN" sz="2800" dirty="0"/>
              <a:t>action on </a:t>
            </a:r>
            <a:r>
              <a:rPr lang="en-US" altLang="zh-CN" sz="2800" dirty="0" smtClean="0"/>
              <a:t>the climate crisis</a:t>
            </a:r>
            <a:endParaRPr lang="en-US" altLang="zh-CN" sz="2800" dirty="0" smtClean="0">
              <a:solidFill>
                <a:schemeClr val="bg1"/>
              </a:solidFill>
            </a:endParaRPr>
          </a:p>
        </p:txBody>
      </p:sp>
      <p:sp>
        <p:nvSpPr>
          <p:cNvPr id="3" name="AutoShape 5" descr="小企鹅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288" y="363638"/>
            <a:ext cx="1609725" cy="1257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96146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827584" y="1850312"/>
            <a:ext cx="6912768" cy="258532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en-US" altLang="zh-CN" sz="5400" b="1" cap="all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Thank </a:t>
            </a:r>
            <a:r>
              <a:rPr lang="en-US" altLang="zh-CN" sz="5400" b="1" cap="all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you for your attention!</a:t>
            </a:r>
            <a:endParaRPr lang="zh-CN" altLang="en-US" sz="5400" b="1" cap="all" dirty="0">
              <a:ln w="0"/>
              <a:gradFill flip="none">
                <a:gsLst>
                  <a:gs pos="0">
                    <a:schemeClr val="accent1">
                      <a:tint val="75000"/>
                      <a:shade val="75000"/>
                      <a:satMod val="170000"/>
                    </a:schemeClr>
                  </a:gs>
                  <a:gs pos="49000">
                    <a:schemeClr val="accent1">
                      <a:tint val="88000"/>
                      <a:shade val="65000"/>
                      <a:satMod val="172000"/>
                    </a:schemeClr>
                  </a:gs>
                  <a:gs pos="50000">
                    <a:schemeClr val="accent1">
                      <a:shade val="65000"/>
                      <a:satMod val="130000"/>
                    </a:schemeClr>
                  </a:gs>
                  <a:gs pos="92000">
                    <a:schemeClr val="accent1">
                      <a:shade val="50000"/>
                      <a:satMod val="120000"/>
                    </a:schemeClr>
                  </a:gs>
                  <a:gs pos="100000">
                    <a:schemeClr val="accent1">
                      <a:shade val="48000"/>
                      <a:satMod val="120000"/>
                    </a:schemeClr>
                  </a:gs>
                </a:gsLst>
                <a:lin ang="5400000"/>
              </a:gradFill>
              <a:effectLst>
                <a:reflection blurRad="12700" stA="50000" endPos="50000" dist="5000" dir="5400000" sy="-100000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18973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755577" y="2492896"/>
            <a:ext cx="734481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400" dirty="0" smtClean="0"/>
              <a:t>一</a:t>
            </a:r>
            <a:r>
              <a:rPr lang="zh-CN" altLang="en-US" sz="2400" dirty="0"/>
              <a:t>、</a:t>
            </a:r>
            <a:r>
              <a:rPr lang="en-US" altLang="zh-CN" sz="2400" dirty="0"/>
              <a:t>The current state of the climate crisis</a:t>
            </a:r>
          </a:p>
          <a:p>
            <a:pPr algn="ctr"/>
            <a:endParaRPr lang="en-US" altLang="zh-CN" sz="3200" dirty="0"/>
          </a:p>
        </p:txBody>
      </p:sp>
    </p:spTree>
    <p:extLst>
      <p:ext uri="{BB962C8B-B14F-4D97-AF65-F5344CB8AC3E}">
        <p14:creationId xmlns:p14="http://schemas.microsoft.com/office/powerpoint/2010/main" val="2899044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1177" y="3645023"/>
            <a:ext cx="3895562" cy="2318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755576" y="1052736"/>
            <a:ext cx="32403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/>
              <a:t>1</a:t>
            </a:r>
            <a:r>
              <a:rPr lang="zh-CN" altLang="en-US" sz="2800" dirty="0" smtClean="0"/>
              <a:t>、</a:t>
            </a:r>
            <a:r>
              <a:rPr lang="en-US" altLang="zh-CN" sz="2800" dirty="0" smtClean="0"/>
              <a:t>Amazon fire</a:t>
            </a:r>
            <a:endParaRPr lang="zh-CN" altLang="en-US" sz="2800" dirty="0"/>
          </a:p>
        </p:txBody>
      </p:sp>
      <p:sp>
        <p:nvSpPr>
          <p:cNvPr id="3" name="TextBox 2"/>
          <p:cNvSpPr txBox="1"/>
          <p:nvPr/>
        </p:nvSpPr>
        <p:spPr>
          <a:xfrm>
            <a:off x="971600" y="2167695"/>
            <a:ext cx="533846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zh-CN" dirty="0" smtClean="0"/>
              <a:t>L</a:t>
            </a:r>
            <a:r>
              <a:rPr lang="en-US" altLang="zh-CN" dirty="0" smtClean="0"/>
              <a:t>asting </a:t>
            </a:r>
            <a:r>
              <a:rPr lang="en-US" altLang="zh-CN" dirty="0" smtClean="0"/>
              <a:t>more than </a:t>
            </a:r>
            <a:r>
              <a:rPr lang="en-US" altLang="zh-CN" dirty="0" smtClean="0">
                <a:solidFill>
                  <a:srgbClr val="FF0000"/>
                </a:solidFill>
              </a:rPr>
              <a:t>25</a:t>
            </a:r>
            <a:r>
              <a:rPr lang="en-US" altLang="zh-CN" dirty="0" smtClean="0"/>
              <a:t> </a:t>
            </a:r>
            <a:r>
              <a:rPr lang="en-US" altLang="zh-CN" dirty="0"/>
              <a:t>days         </a:t>
            </a:r>
          </a:p>
          <a:p>
            <a:endParaRPr lang="en-US" altLang="zh-CN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altLang="zh-CN" dirty="0" smtClean="0"/>
              <a:t>More than </a:t>
            </a:r>
            <a:r>
              <a:rPr lang="en-US" altLang="zh-CN" dirty="0" smtClean="0">
                <a:solidFill>
                  <a:srgbClr val="FF0000"/>
                </a:solidFill>
              </a:rPr>
              <a:t>one million</a:t>
            </a:r>
            <a:r>
              <a:rPr lang="en-US" altLang="zh-CN" dirty="0" smtClean="0"/>
              <a:t> hectares</a:t>
            </a:r>
          </a:p>
          <a:p>
            <a:pPr marL="285750" indent="-285750">
              <a:buFont typeface="Arial" pitchFamily="34" charset="0"/>
              <a:buChar char="•"/>
            </a:pPr>
            <a:endParaRPr lang="en-US" altLang="zh-CN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altLang="zh-CN" dirty="0" smtClean="0"/>
              <a:t>Spreading </a:t>
            </a:r>
            <a:r>
              <a:rPr lang="en-US" altLang="zh-CN" dirty="0"/>
              <a:t>to </a:t>
            </a:r>
            <a:r>
              <a:rPr lang="en-US" altLang="zh-CN" dirty="0" smtClean="0">
                <a:solidFill>
                  <a:srgbClr val="FF0000"/>
                </a:solidFill>
              </a:rPr>
              <a:t>3,000</a:t>
            </a:r>
            <a:r>
              <a:rPr lang="en-US" altLang="zh-CN" dirty="0" smtClean="0"/>
              <a:t> </a:t>
            </a:r>
            <a:r>
              <a:rPr lang="en-US" altLang="zh-CN" dirty="0"/>
              <a:t>kilometers away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90450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665379"/>
            <a:ext cx="3543732" cy="26577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21803" y="611396"/>
            <a:ext cx="3995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2</a:t>
            </a:r>
            <a:r>
              <a:rPr lang="zh-CN" altLang="en-US" sz="2800" dirty="0"/>
              <a:t>、</a:t>
            </a:r>
            <a:r>
              <a:rPr lang="en-US" altLang="zh-CN" sz="2800" dirty="0"/>
              <a:t>Australian fire</a:t>
            </a:r>
            <a:endParaRPr lang="zh-CN" altLang="en-US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542763" y="1538712"/>
            <a:ext cx="529343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1"/>
              </a:buClr>
              <a:buSzPct val="100000"/>
              <a:buFont typeface="Arial" pitchFamily="34" charset="0"/>
              <a:buChar char="•"/>
            </a:pPr>
            <a:r>
              <a:rPr lang="en-US" altLang="zh-CN" dirty="0"/>
              <a:t>More than </a:t>
            </a:r>
            <a:r>
              <a:rPr lang="en-US" altLang="zh-CN" dirty="0"/>
              <a:t>400 </a:t>
            </a:r>
            <a:r>
              <a:rPr lang="en-US" altLang="zh-CN" dirty="0"/>
              <a:t>hectares </a:t>
            </a:r>
            <a:endParaRPr lang="en-US" altLang="zh-CN" dirty="0" smtClean="0"/>
          </a:p>
          <a:p>
            <a:pPr marL="285750" indent="-285750">
              <a:buClr>
                <a:schemeClr val="tx1"/>
              </a:buClr>
              <a:buSzPct val="81000"/>
              <a:buFont typeface="Arial" pitchFamily="34" charset="0"/>
              <a:buChar char="•"/>
            </a:pPr>
            <a:endParaRPr lang="en-US" altLang="zh-CN" dirty="0"/>
          </a:p>
          <a:p>
            <a:pPr marL="285750" indent="-285750">
              <a:buClr>
                <a:schemeClr val="tx1"/>
              </a:buClr>
              <a:buFont typeface="Arial" pitchFamily="34" charset="0"/>
              <a:buChar char="•"/>
            </a:pPr>
            <a:r>
              <a:rPr lang="en-US" altLang="zh-CN" dirty="0" smtClean="0"/>
              <a:t>Lasting </a:t>
            </a:r>
            <a:r>
              <a:rPr lang="en-US" altLang="zh-CN" dirty="0"/>
              <a:t>210 days    </a:t>
            </a:r>
            <a:endParaRPr lang="en-US" altLang="zh-CN" dirty="0" smtClean="0"/>
          </a:p>
          <a:p>
            <a:pPr marL="285750" indent="-285750">
              <a:buClr>
                <a:schemeClr val="tx1"/>
              </a:buClr>
              <a:buFont typeface="Arial" pitchFamily="34" charset="0"/>
              <a:buChar char="•"/>
            </a:pPr>
            <a:r>
              <a:rPr lang="en-US" altLang="zh-CN" dirty="0" smtClean="0"/>
              <a:t>     </a:t>
            </a:r>
            <a:endParaRPr lang="en-US" altLang="zh-CN" dirty="0"/>
          </a:p>
          <a:p>
            <a:pPr marL="285750" indent="-285750">
              <a:buClr>
                <a:schemeClr val="tx1"/>
              </a:buClr>
              <a:buFont typeface="Arial" pitchFamily="34" charset="0"/>
              <a:buChar char="•"/>
            </a:pPr>
            <a:r>
              <a:rPr lang="en-US" altLang="zh-CN" dirty="0"/>
              <a:t>killing </a:t>
            </a:r>
            <a:r>
              <a:rPr lang="en-US" altLang="zh-CN" dirty="0"/>
              <a:t>at least 33 people  </a:t>
            </a:r>
            <a:endParaRPr lang="en-US" altLang="zh-CN" dirty="0" smtClean="0"/>
          </a:p>
          <a:p>
            <a:pPr marL="285750" indent="-285750">
              <a:buClr>
                <a:schemeClr val="tx1"/>
              </a:buClr>
              <a:buFont typeface="Arial" pitchFamily="34" charset="0"/>
              <a:buChar char="•"/>
            </a:pPr>
            <a:endParaRPr lang="en-US" altLang="zh-CN" dirty="0"/>
          </a:p>
          <a:p>
            <a:pPr marL="342900" indent="-342900">
              <a:buFont typeface="Arial" pitchFamily="34" charset="0"/>
              <a:buChar char="•"/>
            </a:pPr>
            <a:r>
              <a:rPr lang="en-US" altLang="zh-CN" dirty="0"/>
              <a:t>Burning more </a:t>
            </a:r>
            <a:r>
              <a:rPr lang="en-US" altLang="zh-CN" dirty="0"/>
              <a:t>than 2,500 houses </a:t>
            </a:r>
            <a:endParaRPr lang="en-US" altLang="zh-CN" dirty="0" smtClean="0"/>
          </a:p>
          <a:p>
            <a:pPr marL="342900" indent="-342900">
              <a:buFont typeface="Arial" pitchFamily="34" charset="0"/>
              <a:buChar char="•"/>
            </a:pPr>
            <a:endParaRPr lang="en-US" altLang="zh-CN" dirty="0"/>
          </a:p>
          <a:p>
            <a:pPr marL="342900" indent="-342900">
              <a:buFont typeface="Arial" pitchFamily="34" charset="0"/>
              <a:buChar char="•"/>
            </a:pPr>
            <a:r>
              <a:rPr lang="en-US" altLang="zh-CN" dirty="0"/>
              <a:t>Destroying </a:t>
            </a:r>
            <a:r>
              <a:rPr lang="en-US" altLang="zh-CN" dirty="0" smtClean="0"/>
              <a:t>11.7 million </a:t>
            </a:r>
            <a:r>
              <a:rPr lang="en-US" altLang="zh-CN" dirty="0"/>
              <a:t>hectares of </a:t>
            </a:r>
            <a:r>
              <a:rPr lang="en-US" altLang="zh-CN" dirty="0"/>
              <a:t>land</a:t>
            </a:r>
            <a:endParaRPr lang="zh-CN" alt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30" r="19786" b="19768"/>
          <a:stretch/>
        </p:blipFill>
        <p:spPr bwMode="auto">
          <a:xfrm>
            <a:off x="5160600" y="4124035"/>
            <a:ext cx="3322320" cy="22824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28710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83568" y="764704"/>
            <a:ext cx="46805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3</a:t>
            </a:r>
            <a:r>
              <a:rPr lang="zh-CN" altLang="en-US" sz="2800" dirty="0" smtClean="0"/>
              <a:t>、</a:t>
            </a:r>
            <a:r>
              <a:rPr lang="en-US" altLang="zh-CN" sz="2800" dirty="0"/>
              <a:t>L</a:t>
            </a:r>
            <a:r>
              <a:rPr lang="en-US" altLang="zh-CN" sz="2800" dirty="0" smtClean="0"/>
              <a:t>ocust </a:t>
            </a:r>
            <a:r>
              <a:rPr lang="en-US" altLang="zh-CN" sz="2800" dirty="0"/>
              <a:t>plague</a:t>
            </a:r>
            <a:endParaRPr lang="zh-CN" altLang="en-US" sz="2800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764704"/>
            <a:ext cx="4069773" cy="27285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27609" y="3068960"/>
            <a:ext cx="666128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zh-CN" sz="2000" dirty="0" smtClean="0"/>
              <a:t>Covering </a:t>
            </a:r>
            <a:r>
              <a:rPr lang="en-US" altLang="zh-CN" sz="2000" dirty="0" smtClean="0">
                <a:solidFill>
                  <a:srgbClr val="FF0000"/>
                </a:solidFill>
              </a:rPr>
              <a:t>10</a:t>
            </a:r>
            <a:r>
              <a:rPr lang="en-US" altLang="zh-CN" sz="2000" dirty="0" smtClean="0"/>
              <a:t> </a:t>
            </a:r>
            <a:r>
              <a:rPr lang="en-US" altLang="zh-CN" sz="2000" dirty="0" smtClean="0"/>
              <a:t>countries</a:t>
            </a:r>
          </a:p>
          <a:p>
            <a:pPr marL="285750" indent="-285750">
              <a:buFont typeface="Arial" pitchFamily="34" charset="0"/>
              <a:buChar char="•"/>
            </a:pPr>
            <a:endParaRPr lang="en-US" altLang="zh-CN" sz="20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altLang="zh-CN" sz="2000" dirty="0" smtClean="0"/>
              <a:t>From </a:t>
            </a:r>
            <a:r>
              <a:rPr lang="en-US" altLang="zh-CN" sz="2000" dirty="0"/>
              <a:t>West Africa to East </a:t>
            </a:r>
            <a:r>
              <a:rPr lang="en-US" altLang="zh-CN" sz="2000" dirty="0" smtClean="0"/>
              <a:t>Africa</a:t>
            </a:r>
          </a:p>
          <a:p>
            <a:pPr marL="285750" indent="-285750">
              <a:buFont typeface="Arial" pitchFamily="34" charset="0"/>
              <a:buChar char="•"/>
            </a:pPr>
            <a:endParaRPr lang="en-US" altLang="zh-CN" sz="20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altLang="zh-CN" sz="2000" dirty="0" smtClean="0"/>
              <a:t>From </a:t>
            </a:r>
            <a:r>
              <a:rPr lang="en-US" altLang="zh-CN" sz="2000" dirty="0"/>
              <a:t>West Asia to East </a:t>
            </a:r>
            <a:r>
              <a:rPr lang="en-US" altLang="zh-CN" sz="2000" dirty="0" smtClean="0"/>
              <a:t>Asia</a:t>
            </a:r>
          </a:p>
          <a:p>
            <a:pPr marL="285750" indent="-285750">
              <a:buFont typeface="Arial" pitchFamily="34" charset="0"/>
              <a:buChar char="•"/>
            </a:pPr>
            <a:endParaRPr lang="en-US" altLang="zh-CN" sz="20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altLang="zh-CN" sz="2000" dirty="0" smtClean="0"/>
              <a:t>Travelling  </a:t>
            </a:r>
            <a:r>
              <a:rPr lang="en-US" altLang="zh-CN" sz="2000" dirty="0">
                <a:solidFill>
                  <a:srgbClr val="FF0000"/>
                </a:solidFill>
              </a:rPr>
              <a:t>150 kilometers </a:t>
            </a:r>
            <a:r>
              <a:rPr lang="en-US" altLang="zh-CN" sz="2000" dirty="0"/>
              <a:t>a </a:t>
            </a:r>
            <a:r>
              <a:rPr lang="en-US" altLang="zh-CN" sz="2000" dirty="0" smtClean="0"/>
              <a:t>day</a:t>
            </a:r>
          </a:p>
          <a:p>
            <a:pPr marL="285750" indent="-285750">
              <a:buFont typeface="Arial" pitchFamily="34" charset="0"/>
              <a:buChar char="•"/>
            </a:pPr>
            <a:endParaRPr lang="zh-CN" altLang="en-US" sz="2000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altLang="zh-CN" sz="2000" dirty="0" smtClean="0"/>
              <a:t>Wiping out </a:t>
            </a:r>
            <a:r>
              <a:rPr lang="en-US" altLang="zh-CN" sz="2000" dirty="0"/>
              <a:t>about </a:t>
            </a:r>
            <a:r>
              <a:rPr lang="en-US" altLang="zh-CN" sz="2000" dirty="0">
                <a:solidFill>
                  <a:srgbClr val="FF0000"/>
                </a:solidFill>
              </a:rPr>
              <a:t>35,000</a:t>
            </a:r>
            <a:r>
              <a:rPr lang="en-US" altLang="zh-CN" sz="2000" dirty="0"/>
              <a:t> people's food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433807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姚芹梅\Desktop\#2100年全球均温或升高7摄氏度#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4000" b="14000"/>
          <a:stretch/>
        </p:blipFill>
        <p:spPr bwMode="auto">
          <a:xfrm>
            <a:off x="579511" y="1268760"/>
            <a:ext cx="8154988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899592" y="692696"/>
            <a:ext cx="3888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V</a:t>
            </a:r>
            <a:r>
              <a:rPr lang="en-US" altLang="zh-CN" dirty="0" smtClean="0"/>
              <a:t>ideo</a:t>
            </a:r>
            <a:r>
              <a:rPr lang="zh-CN" altLang="en-US" dirty="0" smtClean="0"/>
              <a:t>：</a:t>
            </a:r>
            <a:r>
              <a:rPr lang="en-US" altLang="zh-CN" dirty="0" smtClean="0"/>
              <a:t>Climate </a:t>
            </a:r>
            <a:r>
              <a:rPr lang="en-US" altLang="zh-CN" dirty="0"/>
              <a:t>problem</a:t>
            </a:r>
            <a:endParaRPr lang="zh-CN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604703" y="2142148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Global record channel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8110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67544" y="2517394"/>
            <a:ext cx="81369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400" dirty="0"/>
              <a:t>二、</a:t>
            </a:r>
            <a:r>
              <a:rPr lang="en-US" altLang="zh-CN" sz="2400" dirty="0"/>
              <a:t>Attitudes towards the climate crisis</a:t>
            </a:r>
          </a:p>
        </p:txBody>
      </p:sp>
    </p:spTree>
    <p:extLst>
      <p:ext uri="{BB962C8B-B14F-4D97-AF65-F5344CB8AC3E}">
        <p14:creationId xmlns:p14="http://schemas.microsoft.com/office/powerpoint/2010/main" val="2542664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683568" y="1844824"/>
            <a:ext cx="748883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Sweden's "green girl" Greta </a:t>
            </a:r>
            <a:r>
              <a:rPr lang="en-US" altLang="zh-CN" dirty="0" err="1" smtClean="0"/>
              <a:t>Tumberg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ending </a:t>
            </a:r>
            <a:r>
              <a:rPr lang="en-US" altLang="zh-CN" dirty="0"/>
              <a:t>to </a:t>
            </a:r>
            <a:r>
              <a:rPr lang="en-US" altLang="zh-CN" dirty="0" smtClean="0"/>
              <a:t>investments </a:t>
            </a:r>
            <a:r>
              <a:rPr lang="en-US" altLang="zh-CN" dirty="0"/>
              <a:t>in fossil fuel </a:t>
            </a:r>
            <a:r>
              <a:rPr lang="en-US" altLang="zh-CN" dirty="0" smtClean="0"/>
              <a:t>exploration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1328" y="3284984"/>
            <a:ext cx="4581525" cy="2571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115616" y="908720"/>
            <a:ext cx="33123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/>
              <a:t>1</a:t>
            </a:r>
            <a:r>
              <a:rPr lang="zh-CN" altLang="en-US" sz="2800" dirty="0" smtClean="0"/>
              <a:t>、</a:t>
            </a:r>
            <a:r>
              <a:rPr lang="en-US" altLang="zh-CN" sz="2800" dirty="0" smtClean="0"/>
              <a:t>“Green </a:t>
            </a:r>
            <a:r>
              <a:rPr lang="en-US" altLang="zh-CN" sz="2800" dirty="0"/>
              <a:t>girl"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985965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视点">
  <a:themeElements>
    <a:clrScheme name="视点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视点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视点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270000"/>
              </a:schemeClr>
            </a:gs>
            <a:gs pos="25000">
              <a:schemeClr val="phClr">
                <a:tint val="60000"/>
                <a:satMod val="300000"/>
              </a:schemeClr>
            </a:gs>
            <a:gs pos="100000">
              <a:schemeClr val="phClr">
                <a:tint val="29000"/>
                <a:satMod val="40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5000"/>
                <a:satMod val="155000"/>
              </a:schemeClr>
            </a:gs>
            <a:gs pos="60000">
              <a:schemeClr val="phClr">
                <a:shade val="95000"/>
                <a:satMod val="150000"/>
              </a:schemeClr>
            </a:gs>
            <a:gs pos="100000">
              <a:schemeClr val="phClr">
                <a:tint val="87000"/>
                <a:satMod val="2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atMod val="150000"/>
            </a:schemeClr>
          </a:solidFill>
          <a:prstDash val="solid"/>
        </a:ln>
        <a:ln w="425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2000000"/>
            </a:lightRig>
          </a:scene3d>
          <a:sp3d prstMaterial="powder">
            <a:bevelT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35000"/>
                <a:satMod val="150000"/>
              </a:schemeClr>
            </a:gs>
            <a:gs pos="45000">
              <a:schemeClr val="phClr">
                <a:shade val="68000"/>
                <a:satMod val="155000"/>
              </a:schemeClr>
            </a:gs>
            <a:gs pos="100000">
              <a:schemeClr val="phClr">
                <a:tint val="70000"/>
                <a:satMod val="175000"/>
              </a:schemeClr>
            </a:gs>
          </a:gsLst>
          <a:lin ang="16200000" scaled="0"/>
        </a:gradFill>
        <a:blipFill>
          <a:blip xmlns:r="http://schemas.openxmlformats.org/officeDocument/2006/relationships" r:embed="rId1">
            <a:duotone>
              <a:schemeClr val="phClr">
                <a:shade val="800"/>
                <a:satMod val="150000"/>
              </a:schemeClr>
              <a:schemeClr val="phClr">
                <a:tint val="80000"/>
                <a:satMod val="150000"/>
              </a:schemeClr>
            </a:duotone>
          </a:blip>
          <a:tile tx="0" ty="0" sx="75000" sy="7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Aspect</Template>
  <TotalTime>3580</TotalTime>
  <Words>371</Words>
  <Application>Microsoft Office PowerPoint</Application>
  <PresentationFormat>全屏显示(4:3)</PresentationFormat>
  <Paragraphs>77</Paragraphs>
  <Slides>20</Slides>
  <Notes>1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1" baseType="lpstr">
      <vt:lpstr>视点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Global Warming or Global Cooling</dc:title>
  <dc:creator>姚芹梅</dc:creator>
  <cp:lastModifiedBy>姚芹梅</cp:lastModifiedBy>
  <cp:revision>77</cp:revision>
  <dcterms:created xsi:type="dcterms:W3CDTF">2020-02-26T04:32:32Z</dcterms:created>
  <dcterms:modified xsi:type="dcterms:W3CDTF">2020-03-17T07:15:43Z</dcterms:modified>
</cp:coreProperties>
</file>